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9" r:id="rId4"/>
    <p:sldId id="271" r:id="rId5"/>
    <p:sldId id="257" r:id="rId6"/>
    <p:sldId id="272" r:id="rId7"/>
    <p:sldId id="273" r:id="rId8"/>
    <p:sldId id="274" r:id="rId9"/>
    <p:sldId id="277" r:id="rId10"/>
    <p:sldId id="278" r:id="rId11"/>
    <p:sldId id="258" r:id="rId12"/>
    <p:sldId id="262" r:id="rId13"/>
    <p:sldId id="263" r:id="rId14"/>
    <p:sldId id="276" r:id="rId15"/>
    <p:sldId id="275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01AAC-A3FB-4CC5-B2C2-FE7906FD2DB2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C1692-838E-4277-BDED-4A8C5A04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hyperlink" Target="http://ru.wikipedia.org/wiki/%D0%A4%D0%B0%D0%B9%D0%BB:FWS.jpg" TargetMode="Externa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00043"/>
            <a:ext cx="7772400" cy="1143008"/>
          </a:xfrm>
        </p:spPr>
        <p:txBody>
          <a:bodyPr>
            <a:normAutofit/>
          </a:bodyPr>
          <a:lstStyle/>
          <a:p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15 лекция.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Фуллерены, углеродные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нанотрубки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Углеродные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наносистемы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Физико-химические свойства, возможность использования материалов на их основе</a:t>
            </a:r>
            <a:endParaRPr lang="ru-RU" dirty="0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28596" y="1643050"/>
            <a:ext cx="84296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1985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Роберт Ф. Керл, Гарольд У.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Крото,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Ричард Э. Смолли  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143116"/>
            <a:ext cx="7128792" cy="434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В настоящее время:</a:t>
            </a:r>
          </a:p>
          <a:p>
            <a:r>
              <a:rPr lang="ru-RU" dirty="0" smtClean="0"/>
              <a:t>В </a:t>
            </a:r>
            <a:r>
              <a:rPr lang="ru-RU" dirty="0"/>
              <a:t>полевых транзисторах (радио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Плоские </a:t>
            </a:r>
            <a:r>
              <a:rPr lang="ru-RU" dirty="0"/>
              <a:t>телевизионные кинескопы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Плоские </a:t>
            </a:r>
            <a:r>
              <a:rPr lang="ru-RU" dirty="0"/>
              <a:t>компьютерные дисплеи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Сканер </a:t>
            </a:r>
            <a:r>
              <a:rPr lang="ru-RU" dirty="0"/>
              <a:t>как игла для туннельного </a:t>
            </a:r>
            <a:r>
              <a:rPr lang="ru-RU" dirty="0" smtClean="0"/>
              <a:t>микроскопа</a:t>
            </a:r>
          </a:p>
          <a:p>
            <a:r>
              <a:rPr lang="ru-RU" b="1" dirty="0" smtClean="0"/>
              <a:t>В </a:t>
            </a:r>
            <a:r>
              <a:rPr lang="ru-RU" b="1" dirty="0"/>
              <a:t>будущем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Их </a:t>
            </a:r>
            <a:r>
              <a:rPr lang="ru-RU" dirty="0"/>
              <a:t>можно использовать в лечебных целях для создания искусственных мышц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Нанотрубки</a:t>
            </a:r>
            <a:r>
              <a:rPr lang="ru-RU" dirty="0"/>
              <a:t>, содержащие лекарство, могут высвобождать свое содержимое в определенной дозе в определенном месте (</a:t>
            </a:r>
            <a:r>
              <a:rPr lang="ru-RU" dirty="0" smtClean="0"/>
              <a:t>источнике заболевания).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микроскопических весов для измерения атомов и молекул.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331395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642918"/>
            <a:ext cx="3071834" cy="1843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857496"/>
            <a:ext cx="35442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143372" y="4286256"/>
            <a:ext cx="47148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Көміртекті нанотүтіктің негізінде жасалған зонд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Рисунок 5" descr="http://ru.percenta.com/files/nanotechnologija-funkzioniruet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4071942"/>
            <a:ext cx="214314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7988" y="655638"/>
            <a:ext cx="5440362" cy="42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905000" y="5443538"/>
            <a:ext cx="49672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400" dirty="0">
                <a:latin typeface="Times New Roman" pitchFamily="18" charset="0"/>
                <a:cs typeface="Arial" pitchFamily="34" charset="0"/>
              </a:rPr>
              <a:t>Modified silica with cationic surfactant</a:t>
            </a:r>
          </a:p>
          <a:p>
            <a:pPr algn="ctr" eaLnBrk="0" hangingPunct="0"/>
            <a:r>
              <a:rPr lang="en-US" sz="2400" dirty="0">
                <a:latin typeface="Times New Roman" pitchFamily="18" charset="0"/>
                <a:cs typeface="Arial" pitchFamily="34" charset="0"/>
              </a:rPr>
              <a:t>ethanol/chloroform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9" y="1"/>
            <a:ext cx="6388118" cy="6048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5602" name="Picture 2" descr="http://upload.wikimedia.org/wikipedia/ru/thumb/2/25/Fullerene_C60.jpg/220px-Fullerene_C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2095500" cy="21050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3645024"/>
            <a:ext cx="1562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Фуллерен С60</a:t>
            </a:r>
            <a:endParaRPr lang="ru-RU" dirty="0"/>
          </a:p>
        </p:txBody>
      </p:sp>
      <p:pic>
        <p:nvPicPr>
          <p:cNvPr id="25606" name="Picture 6" descr="http://upload.wikimedia.org/wikipedia/commons/3/3b/Buckminsterfullerene_animate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908720"/>
            <a:ext cx="2857500" cy="2857500"/>
          </a:xfrm>
          <a:prstGeom prst="rect">
            <a:avLst/>
          </a:prstGeom>
          <a:noFill/>
        </p:spPr>
      </p:pic>
      <p:pic>
        <p:nvPicPr>
          <p:cNvPr id="25608" name="Picture 8" descr="http://upload.wikimedia.org/wikipedia/commons/thumb/c/c5/Fullerene_c540.png/220px-Fullerene_c54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196752"/>
            <a:ext cx="2095500" cy="228600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588224" y="3861048"/>
            <a:ext cx="1563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Фуллерен </a:t>
            </a:r>
            <a:r>
              <a:rPr lang="en-US" dirty="0" smtClean="0"/>
              <a:t>C</a:t>
            </a:r>
            <a:r>
              <a:rPr lang="en-US" baseline="-25000" dirty="0" smtClean="0"/>
              <a:t>540</a:t>
            </a:r>
            <a:endParaRPr lang="ru-RU" dirty="0"/>
          </a:p>
        </p:txBody>
      </p:sp>
      <p:pic>
        <p:nvPicPr>
          <p:cNvPr id="10" name="Рисунок 9" descr="http://upload.wikimedia.org/wikipedia/commons/thumb/8/8e/FWS.jpg/220px-FWS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4365104"/>
            <a:ext cx="20955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3419872" y="6062519"/>
            <a:ext cx="24482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водный раствор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HyFn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Презентация по химии Фуллерены и углеродные нанотрубки доклад, прое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Фуллерены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Молекулы фуллеренов </a:t>
            </a:r>
            <a:r>
              <a:rPr lang="ru-RU" dirty="0" smtClean="0"/>
              <a:t>С</a:t>
            </a:r>
            <a:r>
              <a:rPr lang="ru-RU" baseline="-25000" dirty="0" smtClean="0"/>
              <a:t>60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smtClean="0"/>
              <a:t>С</a:t>
            </a:r>
            <a:r>
              <a:rPr lang="ru-RU" baseline="-25000" dirty="0" smtClean="0"/>
              <a:t>70</a:t>
            </a:r>
            <a:r>
              <a:rPr lang="ru-RU" dirty="0" smtClean="0"/>
              <a:t> </a:t>
            </a:r>
            <a:r>
              <a:rPr lang="ru-RU" dirty="0"/>
              <a:t>впервые были разработаны </a:t>
            </a:r>
            <a:r>
              <a:rPr lang="ru-RU" dirty="0" err="1"/>
              <a:t>Крото</a:t>
            </a:r>
            <a:r>
              <a:rPr lang="ru-RU" dirty="0"/>
              <a:t>, </a:t>
            </a:r>
            <a:r>
              <a:rPr lang="ru-RU" dirty="0" err="1"/>
              <a:t>Смолли</a:t>
            </a:r>
            <a:r>
              <a:rPr lang="ru-RU" dirty="0"/>
              <a:t>, </a:t>
            </a:r>
            <a:r>
              <a:rPr lang="ru-RU" dirty="0" err="1"/>
              <a:t>Керлом</a:t>
            </a:r>
            <a:r>
              <a:rPr lang="ru-RU" dirty="0"/>
              <a:t> и другими.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1985 году </a:t>
            </a:r>
            <a:r>
              <a:rPr lang="ru-RU" dirty="0" err="1" smtClean="0"/>
              <a:t>графеновая</a:t>
            </a:r>
            <a:r>
              <a:rPr lang="ru-RU" dirty="0" smtClean="0"/>
              <a:t> поверхность была </a:t>
            </a:r>
            <a:r>
              <a:rPr lang="ru-RU" dirty="0"/>
              <a:t>получена на заводе по производству и исследованию углеродистых отложений, образующихся при лазерном облучении. В качестве источника излучения использовали лазерный луч с длительностью импульса 5 </a:t>
            </a:r>
            <a:r>
              <a:rPr lang="ru-RU" dirty="0" err="1"/>
              <a:t>нс</a:t>
            </a:r>
            <a:r>
              <a:rPr lang="ru-RU" dirty="0"/>
              <a:t> и </a:t>
            </a:r>
            <a:r>
              <a:rPr lang="ru-RU" dirty="0" smtClean="0"/>
              <a:t>высокой энергией несколько МДж </a:t>
            </a:r>
            <a:r>
              <a:rPr lang="ru-RU" dirty="0"/>
              <a:t>(длина волны 532 </a:t>
            </a:r>
            <a:r>
              <a:rPr lang="ru-RU" dirty="0" err="1"/>
              <a:t>нм</a:t>
            </a:r>
            <a:r>
              <a:rPr lang="ru-RU" dirty="0"/>
              <a:t>). При </a:t>
            </a:r>
            <a:r>
              <a:rPr lang="ru-RU" dirty="0" smtClean="0"/>
              <a:t>давлении в несколько атмосфер </a:t>
            </a:r>
            <a:r>
              <a:rPr lang="ru-RU" dirty="0"/>
              <a:t>поток углеродистых отложений, образовавшихся в результате термического испарения графита в атмосфере гелия, направлялся на масс-спектрометр, где измерялось массовое распределение кластеров.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Фильм </a:t>
            </a:r>
            <a:r>
              <a:rPr lang="ru-RU" dirty="0" smtClean="0"/>
              <a:t>ссылка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https://www.youtube.com/watch?v=fWOtsCs0swY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thepresentation.ru/img/tmb/5/408516/73909ef54e5e1a1e799079514d857fd2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6672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Углеродные </a:t>
            </a:r>
            <a:r>
              <a:rPr lang="ru-RU" dirty="0" err="1" smtClean="0"/>
              <a:t>нанотрубки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Углеродные </a:t>
            </a:r>
            <a:r>
              <a:rPr lang="ru-RU" dirty="0" err="1"/>
              <a:t>нанотрубки</a:t>
            </a:r>
            <a:r>
              <a:rPr lang="ru-RU" dirty="0"/>
              <a:t> представляют собой цилиндрические структуры диаметром от одного до нескольких десятков нанометров (нанометры - одна миллиардная часть метра (10</a:t>
            </a:r>
            <a:r>
              <a:rPr lang="ru-RU" baseline="30000" dirty="0"/>
              <a:t>-9</a:t>
            </a:r>
            <a:r>
              <a:rPr lang="ru-RU" dirty="0"/>
              <a:t> м) и длиной несколько сотен микрон (10</a:t>
            </a:r>
            <a:r>
              <a:rPr lang="ru-RU" baseline="30000" dirty="0"/>
              <a:t>-6</a:t>
            </a:r>
            <a:r>
              <a:rPr lang="ru-RU" dirty="0"/>
              <a:t>) м, оканчивающиеся полусферой)). Первые </a:t>
            </a:r>
            <a:r>
              <a:rPr lang="ru-RU" dirty="0" err="1"/>
              <a:t>нанотрубки</a:t>
            </a:r>
            <a:r>
              <a:rPr lang="ru-RU" dirty="0"/>
              <a:t> были изготовлены путем напыления графита в электрической дуге. </a:t>
            </a:r>
            <a:r>
              <a:rPr lang="ru-RU" dirty="0" smtClean="0"/>
              <a:t>Они были </a:t>
            </a:r>
            <a:r>
              <a:rPr lang="ru-RU" dirty="0"/>
              <a:t>не более нескольких нанометров в диаметре и нескольких микрон в длину.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https://thepresentation.ru/img/tmb/5/408516/f6ee7f8ec7604c98f5354f9abd95711b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57158" y="613270"/>
            <a:ext cx="821537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1990-х - С</a:t>
            </a:r>
            <a:r>
              <a:rPr lang="ru-RU" sz="2400" baseline="-25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70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</a:t>
            </a:r>
            <a:r>
              <a:rPr lang="ru-RU" sz="2400" baseline="-25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82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</a:t>
            </a:r>
            <a:r>
              <a:rPr lang="ru-RU" sz="2400" baseline="-25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96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.1991 - 1993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Sumio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Image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Тошинари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Ичихаси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Дональд С.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Бетун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многослойные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углеродные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нанотрубки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MWNT, SWNT -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однослойные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углеродные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нанотрубки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).Углеродные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нанотрубки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состоят из 10</a:t>
            </a:r>
            <a:r>
              <a:rPr lang="ru-RU" sz="240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-10</a:t>
            </a:r>
            <a:r>
              <a:rPr lang="ru-RU" sz="240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атомов в зависимости от их длины.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278897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571868" y="2595829"/>
            <a:ext cx="521497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Применение: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прочные стержни или нити. </a:t>
            </a: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1-5 </a:t>
            </a:r>
            <a:r>
              <a:rPr lang="ru-RU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ТПа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(1012 Па). </a:t>
            </a: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Производство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специальных тканей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Посадка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острие зонда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сканирующего электронного, атомно-силового микроскопов. Полупроводниковые </a:t>
            </a:r>
            <a:r>
              <a:rPr lang="ru-RU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гетероструктуры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электронике.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Сорбенты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водорода и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металлов.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Производство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высокопрочных материалов (бетон-полимеры)</a:t>
            </a:r>
            <a:endParaRPr kumimoji="0" lang="kk-KZ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thepresentation.ru/img/tmb/5/408516/b03f6f29760e3b70c96e83e1e8545cf0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thepresentation.ru/img/tmb/5/408516/d16fa60e49b3dcaf6624d7666199922f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thepresentation.ru/img/tmb/5/408516/e510033b15ee3b3ad1b2132082db72d0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Свойства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Высокая прочность на растяжение и изгиб. Они не рвутся и не ломаются, </a:t>
            </a:r>
            <a:r>
              <a:rPr lang="ru-RU" dirty="0" smtClean="0"/>
              <a:t>возвращаются в исходное состояние. «Нить» </a:t>
            </a:r>
            <a:r>
              <a:rPr lang="ru-RU" dirty="0"/>
              <a:t>толщиной с человеческий волос может </a:t>
            </a:r>
            <a:r>
              <a:rPr lang="ru-RU" dirty="0" smtClean="0"/>
              <a:t>выдержать </a:t>
            </a:r>
            <a:r>
              <a:rPr lang="ru-RU" dirty="0"/>
              <a:t>груз в сотни килограммов, </a:t>
            </a:r>
            <a:r>
              <a:rPr lang="ru-RU" dirty="0" smtClean="0"/>
              <a:t>можно получить жгуты и нити </a:t>
            </a:r>
            <a:r>
              <a:rPr lang="ru-RU" dirty="0"/>
              <a:t>в 10-12 раз прочнее стали и в 6 раз легче. Нить диаметром 1 мм выдерживает нагрузку в 20 тонн, что в сотни миллиардов раз превышает ее собственный вес, </a:t>
            </a:r>
            <a:r>
              <a:rPr lang="ru-RU" dirty="0" smtClean="0"/>
              <a:t>также нити обладают </a:t>
            </a:r>
            <a:r>
              <a:rPr lang="ru-RU" dirty="0"/>
              <a:t>капиллярными свойствами. Они поглощают </a:t>
            </a:r>
            <a:r>
              <a:rPr lang="ru-RU" dirty="0" smtClean="0"/>
              <a:t>жидкости </a:t>
            </a:r>
            <a:r>
              <a:rPr lang="ru-RU" dirty="0"/>
              <a:t>и могут использоваться в качестве микроскопических емкостей для транспортировки веществ, могут быть как проводниками, так и полупроводниками. Их электропроводность выше, чем у всех известных проводников. Они также обладают отличной теплопроводностью, химически устойчивы, механически (в 1000 раз прочнее стали) и, что самое удивительное, являются полупроводниками при скручивании и изгибе. Это могут быть металлы или полупроводники. </a:t>
            </a:r>
            <a:r>
              <a:rPr lang="ru-RU" dirty="0" err="1"/>
              <a:t>Металлопроводящие</a:t>
            </a:r>
            <a:r>
              <a:rPr lang="ru-RU" dirty="0"/>
              <a:t> </a:t>
            </a:r>
            <a:r>
              <a:rPr lang="ru-RU" dirty="0" err="1"/>
              <a:t>нанотрубки</a:t>
            </a:r>
            <a:r>
              <a:rPr lang="ru-RU" dirty="0"/>
              <a:t> могут выдерживать </a:t>
            </a:r>
            <a:r>
              <a:rPr lang="ru-RU" dirty="0" smtClean="0"/>
              <a:t>плотность </a:t>
            </a:r>
            <a:r>
              <a:rPr lang="ru-RU" dirty="0"/>
              <a:t>тока в 10</a:t>
            </a:r>
            <a:r>
              <a:rPr lang="ru-RU" baseline="30000" dirty="0"/>
              <a:t>2</a:t>
            </a:r>
            <a:r>
              <a:rPr lang="ru-RU" dirty="0"/>
              <a:t>-10</a:t>
            </a:r>
            <a:r>
              <a:rPr lang="ru-RU" baseline="30000" dirty="0"/>
              <a:t>3</a:t>
            </a:r>
            <a:r>
              <a:rPr lang="ru-RU" dirty="0"/>
              <a:t> раз выше, чем обычные металлы.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534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15 лекция. Фуллерены, углеродные нанотрубки. Углеродные наносистемы. Физико-химические свойства, возможность использования материалов на их основе</vt:lpstr>
      <vt:lpstr>Презентация PowerPoint</vt:lpstr>
      <vt:lpstr>Углеродные нанотрубки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Свойства</vt:lpstr>
      <vt:lpstr>Применение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Фуллерены</vt:lpstr>
      <vt:lpstr>Фильм ссылка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Көміртек негізінде алынған наножүйелер. Фуллерен, нанотүтіктер. Физика химиялық қасиеттері, олардын негізінде жасалған материалдарының  қолдану мүмкіндіктері</dc:title>
  <dc:creator>Aijan</dc:creator>
  <cp:lastModifiedBy>Оспанова Жанар</cp:lastModifiedBy>
  <cp:revision>27</cp:revision>
  <dcterms:created xsi:type="dcterms:W3CDTF">2011-12-05T15:58:43Z</dcterms:created>
  <dcterms:modified xsi:type="dcterms:W3CDTF">2022-05-04T05:08:21Z</dcterms:modified>
</cp:coreProperties>
</file>